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9" r:id="rId3"/>
    <p:sldId id="267" r:id="rId4"/>
    <p:sldId id="269" r:id="rId5"/>
    <p:sldId id="260" r:id="rId6"/>
    <p:sldId id="268" r:id="rId7"/>
    <p:sldId id="258" r:id="rId8"/>
    <p:sldId id="270" r:id="rId9"/>
    <p:sldId id="271" r:id="rId10"/>
    <p:sldId id="272" r:id="rId11"/>
    <p:sldId id="273" r:id="rId12"/>
    <p:sldId id="275" r:id="rId13"/>
    <p:sldId id="276" r:id="rId14"/>
    <p:sldId id="277" r:id="rId15"/>
    <p:sldId id="27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48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Number of persons cured</c:v>
                </c:pt>
                <c:pt idx="1">
                  <c:v>Number of persons completed treatment</c:v>
                </c:pt>
                <c:pt idx="2">
                  <c:v>Number of persons  initiated treatment</c:v>
                </c:pt>
                <c:pt idx="3">
                  <c:v>Number of persons diagnosed with positive confirmatory tests who have completed HCV pre-treatment evaluation</c:v>
                </c:pt>
                <c:pt idx="4">
                  <c:v>FIB≥ 1,45</c:v>
                </c:pt>
                <c:pt idx="5">
                  <c:v>FIB</c:v>
                </c:pt>
                <c:pt idx="6">
                  <c:v>Number of persons with positive HCV confirmatory test results  </c:v>
                </c:pt>
                <c:pt idx="7">
                  <c:v>Number of anti-HCV positive persons tested for hepatitis C  using HCV confirmatory testing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10</c:v>
                </c:pt>
                <c:pt idx="1">
                  <c:v>201</c:v>
                </c:pt>
                <c:pt idx="2">
                  <c:v>206</c:v>
                </c:pt>
                <c:pt idx="3">
                  <c:v>222</c:v>
                </c:pt>
                <c:pt idx="4">
                  <c:v>39</c:v>
                </c:pt>
                <c:pt idx="5">
                  <c:v>318</c:v>
                </c:pt>
                <c:pt idx="6">
                  <c:v>391</c:v>
                </c:pt>
                <c:pt idx="7">
                  <c:v>470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00-4480-9DC1-D16557FF20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7"/>
        <c:overlap val="-20"/>
        <c:axId val="248920736"/>
        <c:axId val="248923360"/>
      </c:barChart>
      <c:catAx>
        <c:axId val="2489207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8923360"/>
        <c:crosses val="autoZero"/>
        <c:auto val="1"/>
        <c:lblAlgn val="l"/>
        <c:lblOffset val="100"/>
        <c:noMultiLvlLbl val="0"/>
      </c:catAx>
      <c:valAx>
        <c:axId val="24892336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8920736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Number of persons cured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Tbilisi-National Center for Family Medicine</c:v>
                </c:pt>
                <c:pt idx="1">
                  <c:v>Poti -Evex Clinics </c:v>
                </c:pt>
                <c:pt idx="2">
                  <c:v>Khasuri-New Clinic</c:v>
                </c:pt>
                <c:pt idx="3">
                  <c:v>Telavi Referral Hospital</c:v>
                </c:pt>
                <c:pt idx="4">
                  <c:v> Senaki-Ambulatory-Polyclinic Union </c:v>
                </c:pt>
                <c:pt idx="5">
                  <c:v>Akhaltsikhe Referral Hospital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10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B6-4A0B-851A-CF61EBA2E61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Number of persons completed treatment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Tbilisi-National Center for Family Medicine</c:v>
                </c:pt>
                <c:pt idx="1">
                  <c:v>Poti -Evex Clinics </c:v>
                </c:pt>
                <c:pt idx="2">
                  <c:v>Khasuri-New Clinic</c:v>
                </c:pt>
                <c:pt idx="3">
                  <c:v>Telavi Referral Hospital</c:v>
                </c:pt>
                <c:pt idx="4">
                  <c:v> Senaki-Ambulatory-Polyclinic Union </c:v>
                </c:pt>
                <c:pt idx="5">
                  <c:v>Akhaltsikhe Referral Hospital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0</c:v>
                </c:pt>
                <c:pt idx="1">
                  <c:v>94</c:v>
                </c:pt>
                <c:pt idx="2">
                  <c:v>5</c:v>
                </c:pt>
                <c:pt idx="3">
                  <c:v>50</c:v>
                </c:pt>
                <c:pt idx="4">
                  <c:v>48</c:v>
                </c:pt>
                <c:pt idx="5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8B6-4A0B-851A-CF61EBA2E61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Number of persons  initiated treatment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Tbilisi-National Center for Family Medicine</c:v>
                </c:pt>
                <c:pt idx="1">
                  <c:v>Poti -Evex Clinics </c:v>
                </c:pt>
                <c:pt idx="2">
                  <c:v>Khasuri-New Clinic</c:v>
                </c:pt>
                <c:pt idx="3">
                  <c:v>Telavi Referral Hospital</c:v>
                </c:pt>
                <c:pt idx="4">
                  <c:v> Senaki-Ambulatory-Polyclinic Union </c:v>
                </c:pt>
                <c:pt idx="5">
                  <c:v>Akhaltsikhe Referral Hospital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0</c:v>
                </c:pt>
                <c:pt idx="1">
                  <c:v>95</c:v>
                </c:pt>
                <c:pt idx="2">
                  <c:v>5</c:v>
                </c:pt>
                <c:pt idx="3">
                  <c:v>50</c:v>
                </c:pt>
                <c:pt idx="4">
                  <c:v>52</c:v>
                </c:pt>
                <c:pt idx="5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8B6-4A0B-851A-CF61EBA2E610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Number of persons diagnosed with positive confirmatory tests who have completed HCV pre-treatment evaluation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Tbilisi-National Center for Family Medicine</c:v>
                </c:pt>
                <c:pt idx="1">
                  <c:v>Poti -Evex Clinics </c:v>
                </c:pt>
                <c:pt idx="2">
                  <c:v>Khasuri-New Clinic</c:v>
                </c:pt>
                <c:pt idx="3">
                  <c:v>Telavi Referral Hospital</c:v>
                </c:pt>
                <c:pt idx="4">
                  <c:v> Senaki-Ambulatory-Polyclinic Union </c:v>
                </c:pt>
                <c:pt idx="5">
                  <c:v>Akhaltsikhe Referral Hospital</c:v>
                </c:pt>
              </c:strCache>
            </c:strRef>
          </c:cat>
          <c:val>
            <c:numRef>
              <c:f>Sheet1!$E$2:$E$7</c:f>
              <c:numCache>
                <c:formatCode>General</c:formatCode>
                <c:ptCount val="6"/>
                <c:pt idx="0">
                  <c:v>2</c:v>
                </c:pt>
                <c:pt idx="1">
                  <c:v>104</c:v>
                </c:pt>
                <c:pt idx="2">
                  <c:v>7</c:v>
                </c:pt>
                <c:pt idx="3">
                  <c:v>52</c:v>
                </c:pt>
                <c:pt idx="4">
                  <c:v>53</c:v>
                </c:pt>
                <c:pt idx="5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8B6-4A0B-851A-CF61EBA2E610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Number of persons with positive HCV confirmatory test results  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Tbilisi-National Center for Family Medicine</c:v>
                </c:pt>
                <c:pt idx="1">
                  <c:v>Poti -Evex Clinics </c:v>
                </c:pt>
                <c:pt idx="2">
                  <c:v>Khasuri-New Clinic</c:v>
                </c:pt>
                <c:pt idx="3">
                  <c:v>Telavi Referral Hospital</c:v>
                </c:pt>
                <c:pt idx="4">
                  <c:v> Senaki-Ambulatory-Polyclinic Union </c:v>
                </c:pt>
                <c:pt idx="5">
                  <c:v>Akhaltsikhe Referral Hospital</c:v>
                </c:pt>
              </c:strCache>
            </c:strRef>
          </c:cat>
          <c:val>
            <c:numRef>
              <c:f>Sheet1!$F$2:$F$7</c:f>
              <c:numCache>
                <c:formatCode>General</c:formatCode>
                <c:ptCount val="6"/>
                <c:pt idx="0">
                  <c:v>11</c:v>
                </c:pt>
                <c:pt idx="1">
                  <c:v>184</c:v>
                </c:pt>
                <c:pt idx="2">
                  <c:v>20</c:v>
                </c:pt>
                <c:pt idx="3">
                  <c:v>64</c:v>
                </c:pt>
                <c:pt idx="4">
                  <c:v>101</c:v>
                </c:pt>
                <c:pt idx="5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8B6-4A0B-851A-CF61EBA2E610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Number of anti-HCV positive persons tested for hepatitis C  using HCV confirmatory testing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Tbilisi-National Center for Family Medicine</c:v>
                </c:pt>
                <c:pt idx="1">
                  <c:v>Poti -Evex Clinics </c:v>
                </c:pt>
                <c:pt idx="2">
                  <c:v>Khasuri-New Clinic</c:v>
                </c:pt>
                <c:pt idx="3">
                  <c:v>Telavi Referral Hospital</c:v>
                </c:pt>
                <c:pt idx="4">
                  <c:v> Senaki-Ambulatory-Polyclinic Union </c:v>
                </c:pt>
                <c:pt idx="5">
                  <c:v>Akhaltsikhe Referral Hospital</c:v>
                </c:pt>
              </c:strCache>
            </c:strRef>
          </c:cat>
          <c:val>
            <c:numRef>
              <c:f>Sheet1!$G$2:$G$7</c:f>
              <c:numCache>
                <c:formatCode>General</c:formatCode>
                <c:ptCount val="6"/>
                <c:pt idx="0">
                  <c:v>17</c:v>
                </c:pt>
                <c:pt idx="1">
                  <c:v>224</c:v>
                </c:pt>
                <c:pt idx="2">
                  <c:v>22</c:v>
                </c:pt>
                <c:pt idx="3">
                  <c:v>67</c:v>
                </c:pt>
                <c:pt idx="4">
                  <c:v>101</c:v>
                </c:pt>
                <c:pt idx="5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8B6-4A0B-851A-CF61EBA2E6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393975504"/>
        <c:axId val="393982064"/>
      </c:barChart>
      <c:catAx>
        <c:axId val="3939755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93982064"/>
        <c:crosses val="autoZero"/>
        <c:auto val="1"/>
        <c:lblAlgn val="ctr"/>
        <c:lblOffset val="100"/>
        <c:noMultiLvlLbl val="0"/>
      </c:catAx>
      <c:valAx>
        <c:axId val="39398206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93975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4007536639977192E-2"/>
          <c:y val="0.71817229423508322"/>
          <c:w val="0.94137390132055521"/>
          <c:h val="0.2685426797152820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Number of persons cured</c:v>
                </c:pt>
                <c:pt idx="1">
                  <c:v>Number of persons completed treatment</c:v>
                </c:pt>
                <c:pt idx="2">
                  <c:v>Number of persons  initiated treatment</c:v>
                </c:pt>
                <c:pt idx="3">
                  <c:v>Number of persons diagnosed with positive confirmatory tests who have completed HCV pre-treatment evaluation</c:v>
                </c:pt>
                <c:pt idx="4">
                  <c:v>FIB≥ 1,45</c:v>
                </c:pt>
                <c:pt idx="5">
                  <c:v>FIB</c:v>
                </c:pt>
                <c:pt idx="6">
                  <c:v>Number of persons with positive HCV confirmatory test results  </c:v>
                </c:pt>
                <c:pt idx="7">
                  <c:v>Number of anti-HCV positive persons tested for hepatitis C  using HCV confirmatory testing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0</c:v>
                </c:pt>
                <c:pt idx="1">
                  <c:v>95</c:v>
                </c:pt>
                <c:pt idx="2">
                  <c:v>96</c:v>
                </c:pt>
                <c:pt idx="3">
                  <c:v>108</c:v>
                </c:pt>
                <c:pt idx="4">
                  <c:v>16</c:v>
                </c:pt>
                <c:pt idx="5">
                  <c:v>145</c:v>
                </c:pt>
                <c:pt idx="6">
                  <c:v>145</c:v>
                </c:pt>
                <c:pt idx="7">
                  <c:v>156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00-4480-9DC1-D16557FF20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7"/>
        <c:overlap val="-20"/>
        <c:axId val="248920736"/>
        <c:axId val="248923360"/>
      </c:barChart>
      <c:catAx>
        <c:axId val="2489207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8923360"/>
        <c:crosses val="autoZero"/>
        <c:auto val="1"/>
        <c:lblAlgn val="l"/>
        <c:lblOffset val="100"/>
        <c:noMultiLvlLbl val="0"/>
      </c:catAx>
      <c:valAx>
        <c:axId val="24892336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8920736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Number of anti-HCV positive persons tested for hepatitis C  using HCV confirmatory testing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HRC- ,,Imedi" </c:v>
                </c:pt>
                <c:pt idx="1">
                  <c:v>HRC - Dependency Medical Management Center</c:v>
                </c:pt>
                <c:pt idx="2">
                  <c:v>HRC - Younger psychologists and doctors' association Xenon</c:v>
                </c:pt>
                <c:pt idx="3">
                  <c:v> HRC - "New Vector"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39</c:v>
                </c:pt>
                <c:pt idx="1">
                  <c:v>25</c:v>
                </c:pt>
                <c:pt idx="2">
                  <c:v>55</c:v>
                </c:pt>
                <c:pt idx="3">
                  <c:v>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192-45DC-BCB4-37B6B5C7422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Number of persons with positive HCV confirmatory test results 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HRC- ,,Imedi" </c:v>
                </c:pt>
                <c:pt idx="1">
                  <c:v>HRC - Dependency Medical Management Center</c:v>
                </c:pt>
                <c:pt idx="2">
                  <c:v>HRC - Younger psychologists and doctors' association Xenon</c:v>
                </c:pt>
                <c:pt idx="3">
                  <c:v> HRC - "New Vector"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39</c:v>
                </c:pt>
                <c:pt idx="1">
                  <c:v>14</c:v>
                </c:pt>
                <c:pt idx="2">
                  <c:v>55</c:v>
                </c:pt>
                <c:pt idx="3">
                  <c:v>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192-45DC-BCB4-37B6B5C7422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Number of persons diagnosed with positive confirmatory tests who have completed HCV pre-treatment evaluation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HRC- ,,Imedi" </c:v>
                </c:pt>
                <c:pt idx="1">
                  <c:v>HRC - Dependency Medical Management Center</c:v>
                </c:pt>
                <c:pt idx="2">
                  <c:v>HRC - Younger psychologists and doctors' association Xenon</c:v>
                </c:pt>
                <c:pt idx="3">
                  <c:v> HRC - "New Vector"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18</c:v>
                </c:pt>
                <c:pt idx="1">
                  <c:v>12</c:v>
                </c:pt>
                <c:pt idx="2">
                  <c:v>46</c:v>
                </c:pt>
                <c:pt idx="3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192-45DC-BCB4-37B6B5C7422C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Number of persons  initiated treatment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HRC- ,,Imedi" </c:v>
                </c:pt>
                <c:pt idx="1">
                  <c:v>HRC - Dependency Medical Management Center</c:v>
                </c:pt>
                <c:pt idx="2">
                  <c:v>HRC - Younger psychologists and doctors' association Xenon</c:v>
                </c:pt>
                <c:pt idx="3">
                  <c:v> HRC - "New Vector"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18</c:v>
                </c:pt>
                <c:pt idx="1">
                  <c:v>11</c:v>
                </c:pt>
                <c:pt idx="2">
                  <c:v>39</c:v>
                </c:pt>
                <c:pt idx="3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192-45DC-BCB4-37B6B5C7422C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Number of persons completed treatment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HRC- ,,Imedi" </c:v>
                </c:pt>
                <c:pt idx="1">
                  <c:v>HRC - Dependency Medical Management Center</c:v>
                </c:pt>
                <c:pt idx="2">
                  <c:v>HRC - Younger psychologists and doctors' association Xenon</c:v>
                </c:pt>
                <c:pt idx="3">
                  <c:v> HRC - "New Vector"</c:v>
                </c:pt>
              </c:strCache>
            </c:strRef>
          </c:cat>
          <c:val>
            <c:numRef>
              <c:f>Sheet1!$F$2:$F$5</c:f>
              <c:numCache>
                <c:formatCode>General</c:formatCode>
                <c:ptCount val="4"/>
                <c:pt idx="0">
                  <c:v>17</c:v>
                </c:pt>
                <c:pt idx="1">
                  <c:v>11</c:v>
                </c:pt>
                <c:pt idx="2">
                  <c:v>39</c:v>
                </c:pt>
                <c:pt idx="3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192-45DC-BCB4-37B6B5C7422C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Number of persons cured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HRC- ,,Imedi" </c:v>
                </c:pt>
                <c:pt idx="1">
                  <c:v>HRC - Dependency Medical Management Center</c:v>
                </c:pt>
                <c:pt idx="2">
                  <c:v>HRC - Younger psychologists and doctors' association Xenon</c:v>
                </c:pt>
                <c:pt idx="3">
                  <c:v> HRC - "New Vector"</c:v>
                </c:pt>
              </c:strCache>
            </c:strRef>
          </c:cat>
          <c:val>
            <c:numRef>
              <c:f>Sheet1!$G$2:$G$5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192-45DC-BCB4-37B6B5C742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383372400"/>
        <c:axId val="383373712"/>
      </c:barChart>
      <c:catAx>
        <c:axId val="383372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83373712"/>
        <c:crosses val="autoZero"/>
        <c:auto val="1"/>
        <c:lblAlgn val="ctr"/>
        <c:lblOffset val="100"/>
        <c:noMultiLvlLbl val="0"/>
      </c:catAx>
      <c:valAx>
        <c:axId val="3833737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833724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4482958651907659E-2"/>
          <c:y val="0.62850461168495764"/>
          <c:w val="0.82059930008748905"/>
          <c:h val="0.3539835333407793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with ribavirin + interferon 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/>
              <a:lightRig rig="threePt" dir="tl"/>
            </a:scene3d>
            <a:sp3d prstMaterial="plastic">
              <a:bevelT w="114300" prst="artDeco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380.8</c:v>
                </c:pt>
                <c:pt idx="1">
                  <c:v>280</c:v>
                </c:pt>
                <c:pt idx="2">
                  <c:v>165.2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63-4F3A-90D2-1A3AC535132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with ribavirin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/>
              <a:lightRig rig="threePt" dir="tl"/>
            </a:scene3d>
            <a:sp3d prstMaterial="plastic">
              <a:bevelT w="114300" prst="artDeco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374.5</c:v>
                </c:pt>
                <c:pt idx="1">
                  <c:v>273.7</c:v>
                </c:pt>
                <c:pt idx="2">
                  <c:v>155.4</c:v>
                </c:pt>
                <c:pt idx="3">
                  <c:v>155.4</c:v>
                </c:pt>
                <c:pt idx="4">
                  <c:v>81.900000000000006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E63-4F3A-90D2-1A3AC535132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without ribavirin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/>
              <a:lightRig rig="threePt" dir="tl"/>
            </a:scene3d>
            <a:sp3d prstMaterial="plastic">
              <a:bevelT w="114300" prst="artDeco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152.6</c:v>
                </c:pt>
                <c:pt idx="3">
                  <c:v>152.6</c:v>
                </c:pt>
                <c:pt idx="4">
                  <c:v>75.599999999999994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E63-4F3A-90D2-1A3AC53513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546349272"/>
        <c:axId val="546349928"/>
      </c:barChart>
      <c:catAx>
        <c:axId val="546349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6349928"/>
        <c:crosses val="autoZero"/>
        <c:auto val="1"/>
        <c:lblAlgn val="ctr"/>
        <c:lblOffset val="100"/>
        <c:noMultiLvlLbl val="0"/>
      </c:catAx>
      <c:valAx>
        <c:axId val="5463499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63492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E42B15A-7E19-41F6-B93A-C75EAB3E1A67}" type="doc">
      <dgm:prSet loTypeId="urn:microsoft.com/office/officeart/2005/8/layout/vList6" loCatId="list" qsTypeId="urn:microsoft.com/office/officeart/2005/8/quickstyle/simple2" qsCatId="simple" csTypeId="urn:microsoft.com/office/officeart/2005/8/colors/accent5_2" csCatId="accent5" phldr="1"/>
      <dgm:spPr/>
      <dgm:t>
        <a:bodyPr/>
        <a:lstStyle/>
        <a:p>
          <a:endParaRPr lang="en-US"/>
        </a:p>
      </dgm:t>
    </dgm:pt>
    <dgm:pt modelId="{8D63F50D-FFEC-4F1E-A0D9-C9C1D4F40DE3}">
      <dgm:prSet phldrT="[Text]"/>
      <dgm:spPr/>
      <dgm:t>
        <a:bodyPr/>
        <a:lstStyle/>
        <a:p>
          <a:r>
            <a:rPr lang="en-US" dirty="0"/>
            <a:t>Samples from the clinics/hospitals  </a:t>
          </a:r>
        </a:p>
      </dgm:t>
    </dgm:pt>
    <dgm:pt modelId="{C0ABE670-7478-4DD3-93D5-1085AF6FC14D}" type="parTrans" cxnId="{B172F644-AA7F-4648-B4BE-F5282274EC8B}">
      <dgm:prSet/>
      <dgm:spPr/>
      <dgm:t>
        <a:bodyPr/>
        <a:lstStyle/>
        <a:p>
          <a:endParaRPr lang="en-US"/>
        </a:p>
      </dgm:t>
    </dgm:pt>
    <dgm:pt modelId="{110BD1E6-5DF0-461B-9F55-856331F03FBC}" type="sibTrans" cxnId="{B172F644-AA7F-4648-B4BE-F5282274EC8B}">
      <dgm:prSet/>
      <dgm:spPr/>
      <dgm:t>
        <a:bodyPr/>
        <a:lstStyle/>
        <a:p>
          <a:endParaRPr lang="en-US"/>
        </a:p>
      </dgm:t>
    </dgm:pt>
    <dgm:pt modelId="{86CEBF5A-73EC-4EB4-9A14-0F01409E9F0A}">
      <dgm:prSet phldrT="[Text]"/>
      <dgm:spPr/>
      <dgm:t>
        <a:bodyPr/>
        <a:lstStyle/>
        <a:p>
          <a:r>
            <a:rPr lang="en-US" dirty="0"/>
            <a:t>Receiving the samples from the clinics as it is SOC procedure </a:t>
          </a:r>
        </a:p>
      </dgm:t>
    </dgm:pt>
    <dgm:pt modelId="{9ED8A478-9701-487E-A216-31EE5B7872DE}" type="parTrans" cxnId="{8208AB44-4EA1-45DF-9A7E-96299AAC12C2}">
      <dgm:prSet/>
      <dgm:spPr/>
      <dgm:t>
        <a:bodyPr/>
        <a:lstStyle/>
        <a:p>
          <a:endParaRPr lang="en-US"/>
        </a:p>
      </dgm:t>
    </dgm:pt>
    <dgm:pt modelId="{DAFCCB2D-F21A-453C-BC20-73EE5E7648A5}" type="sibTrans" cxnId="{8208AB44-4EA1-45DF-9A7E-96299AAC12C2}">
      <dgm:prSet/>
      <dgm:spPr/>
      <dgm:t>
        <a:bodyPr/>
        <a:lstStyle/>
        <a:p>
          <a:endParaRPr lang="en-US"/>
        </a:p>
      </dgm:t>
    </dgm:pt>
    <dgm:pt modelId="{1F509134-2D84-406F-874D-3388408C58B8}">
      <dgm:prSet phldrT="[Text]"/>
      <dgm:spPr/>
      <dgm:t>
        <a:bodyPr/>
        <a:lstStyle/>
        <a:p>
          <a:r>
            <a:rPr lang="en-US" dirty="0"/>
            <a:t>Outpatients</a:t>
          </a:r>
        </a:p>
      </dgm:t>
    </dgm:pt>
    <dgm:pt modelId="{B79A6002-CB9C-4FF7-81B7-18D832783BBC}" type="parTrans" cxnId="{A9C639EB-36D8-41E9-A2F8-F6932914A639}">
      <dgm:prSet/>
      <dgm:spPr/>
      <dgm:t>
        <a:bodyPr/>
        <a:lstStyle/>
        <a:p>
          <a:endParaRPr lang="en-US"/>
        </a:p>
      </dgm:t>
    </dgm:pt>
    <dgm:pt modelId="{14BB9B6D-E0CA-4524-9805-B603FA860B87}" type="sibTrans" cxnId="{A9C639EB-36D8-41E9-A2F8-F6932914A639}">
      <dgm:prSet/>
      <dgm:spPr/>
      <dgm:t>
        <a:bodyPr/>
        <a:lstStyle/>
        <a:p>
          <a:endParaRPr lang="en-US"/>
        </a:p>
      </dgm:t>
    </dgm:pt>
    <dgm:pt modelId="{D6C04DB6-A39F-4DC1-9157-DB320C92C56F}">
      <dgm:prSet phldrT="[Text]"/>
      <dgm:spPr/>
      <dgm:t>
        <a:bodyPr/>
        <a:lstStyle/>
        <a:p>
          <a:r>
            <a:rPr lang="en-US" dirty="0"/>
            <a:t>Blood drawing will be done for Anti HCV + patients / or capillary blood prick</a:t>
          </a:r>
        </a:p>
      </dgm:t>
    </dgm:pt>
    <dgm:pt modelId="{36A369F9-6DE5-4DEE-B77B-5611AE068A86}" type="parTrans" cxnId="{8DDBEC93-F167-43A3-9EB3-421614BE9F82}">
      <dgm:prSet/>
      <dgm:spPr/>
      <dgm:t>
        <a:bodyPr/>
        <a:lstStyle/>
        <a:p>
          <a:endParaRPr lang="en-US"/>
        </a:p>
      </dgm:t>
    </dgm:pt>
    <dgm:pt modelId="{573FCD1A-10CF-4159-9BFB-63C644707E15}" type="sibTrans" cxnId="{8DDBEC93-F167-43A3-9EB3-421614BE9F82}">
      <dgm:prSet/>
      <dgm:spPr/>
      <dgm:t>
        <a:bodyPr/>
        <a:lstStyle/>
        <a:p>
          <a:endParaRPr lang="en-US"/>
        </a:p>
      </dgm:t>
    </dgm:pt>
    <dgm:pt modelId="{DDB98726-3A2B-43E4-9DC5-A28B6361FBA4}">
      <dgm:prSet phldrT="[Text]"/>
      <dgm:spPr/>
      <dgm:t>
        <a:bodyPr/>
        <a:lstStyle/>
        <a:p>
          <a:r>
            <a:rPr lang="en-US" dirty="0"/>
            <a:t>The results entering to the data base (Stop C) </a:t>
          </a:r>
        </a:p>
      </dgm:t>
    </dgm:pt>
    <dgm:pt modelId="{1F7D17B3-BF3D-42B8-AEAD-6B2AD4BDD38E}" type="parTrans" cxnId="{847A21E5-010E-44C4-808F-E6D22E124176}">
      <dgm:prSet/>
      <dgm:spPr/>
      <dgm:t>
        <a:bodyPr/>
        <a:lstStyle/>
        <a:p>
          <a:endParaRPr lang="en-US"/>
        </a:p>
      </dgm:t>
    </dgm:pt>
    <dgm:pt modelId="{699BA42E-F26C-4387-9049-1EC54E59852C}" type="sibTrans" cxnId="{847A21E5-010E-44C4-808F-E6D22E124176}">
      <dgm:prSet/>
      <dgm:spPr/>
      <dgm:t>
        <a:bodyPr/>
        <a:lstStyle/>
        <a:p>
          <a:endParaRPr lang="en-US"/>
        </a:p>
      </dgm:t>
    </dgm:pt>
    <dgm:pt modelId="{3909A064-6B89-46F7-919C-A61C045CCCE6}">
      <dgm:prSet phldrT="[Text]"/>
      <dgm:spPr/>
      <dgm:t>
        <a:bodyPr/>
        <a:lstStyle/>
        <a:p>
          <a:r>
            <a:rPr lang="en-US" dirty="0"/>
            <a:t>The results will be seen in </a:t>
          </a:r>
          <a:r>
            <a:rPr lang="en-US" dirty="0" err="1"/>
            <a:t>Elim</a:t>
          </a:r>
          <a:r>
            <a:rPr lang="en-US" dirty="0"/>
            <a:t> C data base by clinic personal in 24 </a:t>
          </a:r>
          <a:r>
            <a:rPr lang="en-US" dirty="0" err="1"/>
            <a:t>hr</a:t>
          </a:r>
          <a:r>
            <a:rPr lang="en-US" dirty="0"/>
            <a:t>   </a:t>
          </a:r>
        </a:p>
      </dgm:t>
    </dgm:pt>
    <dgm:pt modelId="{6AF4D93D-6757-459A-A3F8-FE1D942ED207}" type="parTrans" cxnId="{AFA81CC6-61D0-4757-BAFD-C4D7EF1C97AA}">
      <dgm:prSet/>
      <dgm:spPr/>
      <dgm:t>
        <a:bodyPr/>
        <a:lstStyle/>
        <a:p>
          <a:endParaRPr lang="en-US"/>
        </a:p>
      </dgm:t>
    </dgm:pt>
    <dgm:pt modelId="{C8E9E018-C1D8-4DCC-AB0D-77886A59FC51}" type="sibTrans" cxnId="{AFA81CC6-61D0-4757-BAFD-C4D7EF1C97AA}">
      <dgm:prSet/>
      <dgm:spPr/>
      <dgm:t>
        <a:bodyPr/>
        <a:lstStyle/>
        <a:p>
          <a:endParaRPr lang="en-US"/>
        </a:p>
      </dgm:t>
    </dgm:pt>
    <dgm:pt modelId="{B469357E-033F-4D7F-B11C-136E7B1727B8}">
      <dgm:prSet phldrT="[Text]"/>
      <dgm:spPr/>
      <dgm:t>
        <a:bodyPr/>
        <a:lstStyle/>
        <a:p>
          <a:r>
            <a:rPr lang="en-US" dirty="0"/>
            <a:t>Test result is giving to back to the patient in 2 - 24 </a:t>
          </a:r>
          <a:r>
            <a:rPr lang="en-US" dirty="0" err="1"/>
            <a:t>hr</a:t>
          </a:r>
          <a:r>
            <a:rPr lang="en-US" dirty="0"/>
            <a:t> </a:t>
          </a:r>
        </a:p>
      </dgm:t>
    </dgm:pt>
    <dgm:pt modelId="{B2E2B8E8-B5AC-4E30-A36C-1BFCE90A5249}" type="parTrans" cxnId="{24C26542-0C30-4C01-88A1-0C6955D8B9C4}">
      <dgm:prSet/>
      <dgm:spPr/>
      <dgm:t>
        <a:bodyPr/>
        <a:lstStyle/>
        <a:p>
          <a:endParaRPr lang="en-US"/>
        </a:p>
      </dgm:t>
    </dgm:pt>
    <dgm:pt modelId="{43EB6D6F-0414-4F9C-9C6A-D154AFBED978}" type="sibTrans" cxnId="{24C26542-0C30-4C01-88A1-0C6955D8B9C4}">
      <dgm:prSet/>
      <dgm:spPr/>
      <dgm:t>
        <a:bodyPr/>
        <a:lstStyle/>
        <a:p>
          <a:endParaRPr lang="en-US"/>
        </a:p>
      </dgm:t>
    </dgm:pt>
    <dgm:pt modelId="{B8800E3C-C688-401E-AE74-0C0862773380}">
      <dgm:prSet phldrT="[Text]"/>
      <dgm:spPr/>
      <dgm:t>
        <a:bodyPr/>
        <a:lstStyle/>
        <a:p>
          <a:r>
            <a:rPr lang="en-US" dirty="0"/>
            <a:t>Performing of HCV confirmatory test on GX</a:t>
          </a:r>
        </a:p>
      </dgm:t>
    </dgm:pt>
    <dgm:pt modelId="{0277A368-0E8E-48F6-B767-565F261966D4}" type="parTrans" cxnId="{6CCDFAC2-8ACB-4BD6-A199-F929FEC15A57}">
      <dgm:prSet/>
      <dgm:spPr/>
      <dgm:t>
        <a:bodyPr/>
        <a:lstStyle/>
        <a:p>
          <a:endParaRPr lang="en-US"/>
        </a:p>
      </dgm:t>
    </dgm:pt>
    <dgm:pt modelId="{1A92BF74-ECF1-4492-85D5-2B77D4171C6E}" type="sibTrans" cxnId="{6CCDFAC2-8ACB-4BD6-A199-F929FEC15A57}">
      <dgm:prSet/>
      <dgm:spPr/>
      <dgm:t>
        <a:bodyPr/>
        <a:lstStyle/>
        <a:p>
          <a:endParaRPr lang="en-US"/>
        </a:p>
      </dgm:t>
    </dgm:pt>
    <dgm:pt modelId="{921D881A-4F84-42AE-A732-69674A9CD2D2}">
      <dgm:prSet phldrT="[Text]"/>
      <dgm:spPr/>
      <dgm:t>
        <a:bodyPr/>
        <a:lstStyle/>
        <a:p>
          <a:r>
            <a:rPr lang="en-US" dirty="0"/>
            <a:t>Performing HCV confirmatory test on GX in Lab </a:t>
          </a:r>
        </a:p>
      </dgm:t>
    </dgm:pt>
    <dgm:pt modelId="{B2E1A6C9-B5A7-438C-B63C-216ABFD93E34}" type="parTrans" cxnId="{5F602CBE-75A2-4007-9024-E4091DD8926C}">
      <dgm:prSet/>
      <dgm:spPr/>
      <dgm:t>
        <a:bodyPr/>
        <a:lstStyle/>
        <a:p>
          <a:endParaRPr lang="en-US"/>
        </a:p>
      </dgm:t>
    </dgm:pt>
    <dgm:pt modelId="{58DE33AF-B016-4FB3-B5AA-468E03591A39}" type="sibTrans" cxnId="{5F602CBE-75A2-4007-9024-E4091DD8926C}">
      <dgm:prSet/>
      <dgm:spPr/>
      <dgm:t>
        <a:bodyPr/>
        <a:lstStyle/>
        <a:p>
          <a:endParaRPr lang="en-US"/>
        </a:p>
      </dgm:t>
    </dgm:pt>
    <dgm:pt modelId="{5D3C1142-962C-477C-A6EE-8A7643876081}">
      <dgm:prSet phldrT="[Text]"/>
      <dgm:spPr/>
      <dgm:t>
        <a:bodyPr/>
        <a:lstStyle/>
        <a:p>
          <a:r>
            <a:rPr lang="en-US" dirty="0"/>
            <a:t>The results will be entering to the data base (Stop C) </a:t>
          </a:r>
        </a:p>
      </dgm:t>
    </dgm:pt>
    <dgm:pt modelId="{8A86894C-4B3F-442F-85D7-E8CB22A6C514}" type="sibTrans" cxnId="{19101CCC-2D6F-45D6-98B7-14D3870496B5}">
      <dgm:prSet/>
      <dgm:spPr/>
      <dgm:t>
        <a:bodyPr/>
        <a:lstStyle/>
        <a:p>
          <a:endParaRPr lang="en-US"/>
        </a:p>
      </dgm:t>
    </dgm:pt>
    <dgm:pt modelId="{3E116FE5-E132-44BC-BE39-60C0C1DE0A3D}" type="parTrans" cxnId="{19101CCC-2D6F-45D6-98B7-14D3870496B5}">
      <dgm:prSet/>
      <dgm:spPr/>
      <dgm:t>
        <a:bodyPr/>
        <a:lstStyle/>
        <a:p>
          <a:endParaRPr lang="en-US"/>
        </a:p>
      </dgm:t>
    </dgm:pt>
    <dgm:pt modelId="{D39C2B02-26FF-416D-9A20-E4D6A8F327AB}" type="pres">
      <dgm:prSet presAssocID="{EE42B15A-7E19-41F6-B93A-C75EAB3E1A67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3E7454B2-8058-4FD3-87AB-05DC1614D0EE}" type="pres">
      <dgm:prSet presAssocID="{8D63F50D-FFEC-4F1E-A0D9-C9C1D4F40DE3}" presName="linNode" presStyleCnt="0"/>
      <dgm:spPr/>
    </dgm:pt>
    <dgm:pt modelId="{53BD6EF3-440F-4E0D-AD8D-9A934F8D48AD}" type="pres">
      <dgm:prSet presAssocID="{8D63F50D-FFEC-4F1E-A0D9-C9C1D4F40DE3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8F0488-4823-418F-B0DC-9C689A0806FB}" type="pres">
      <dgm:prSet presAssocID="{8D63F50D-FFEC-4F1E-A0D9-C9C1D4F40DE3}" presName="childShp" presStyleLbl="bgAccFollowNode1" presStyleIdx="0" presStyleCnt="2" custScaleY="111884" custLinFactNeighborX="0" custLinFactNeighborY="-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094D3D-646E-44AB-8245-BC2D0970B188}" type="pres">
      <dgm:prSet presAssocID="{110BD1E6-5DF0-461B-9F55-856331F03FBC}" presName="spacing" presStyleCnt="0"/>
      <dgm:spPr/>
    </dgm:pt>
    <dgm:pt modelId="{0C87DA85-C2D4-4C0B-A916-ACFE8F6B0A0B}" type="pres">
      <dgm:prSet presAssocID="{1F509134-2D84-406F-874D-3388408C58B8}" presName="linNode" presStyleCnt="0"/>
      <dgm:spPr/>
    </dgm:pt>
    <dgm:pt modelId="{FC7DB11A-4E3D-4976-A3AD-9363142C0925}" type="pres">
      <dgm:prSet presAssocID="{1F509134-2D84-406F-874D-3388408C58B8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F89F85-C3C2-49C4-AB97-28A41D8778B4}" type="pres">
      <dgm:prSet presAssocID="{1F509134-2D84-406F-874D-3388408C58B8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E94E139-18F2-4987-97B0-438F7BA78E60}" type="presOf" srcId="{B469357E-033F-4D7F-B11C-136E7B1727B8}" destId="{1CF89F85-C3C2-49C4-AB97-28A41D8778B4}" srcOrd="0" destOrd="3" presId="urn:microsoft.com/office/officeart/2005/8/layout/vList6"/>
    <dgm:cxn modelId="{8208AB44-4EA1-45DF-9A7E-96299AAC12C2}" srcId="{8D63F50D-FFEC-4F1E-A0D9-C9C1D4F40DE3}" destId="{86CEBF5A-73EC-4EB4-9A14-0F01409E9F0A}" srcOrd="0" destOrd="0" parTransId="{9ED8A478-9701-487E-A216-31EE5B7872DE}" sibTransId="{DAFCCB2D-F21A-453C-BC20-73EE5E7648A5}"/>
    <dgm:cxn modelId="{24C26542-0C30-4C01-88A1-0C6955D8B9C4}" srcId="{1F509134-2D84-406F-874D-3388408C58B8}" destId="{B469357E-033F-4D7F-B11C-136E7B1727B8}" srcOrd="3" destOrd="0" parTransId="{B2E2B8E8-B5AC-4E30-A36C-1BFCE90A5249}" sibTransId="{43EB6D6F-0414-4F9C-9C6A-D154AFBED978}"/>
    <dgm:cxn modelId="{9132EC17-4477-497C-BBD9-33EAFDC5C76B}" type="presOf" srcId="{B8800E3C-C688-401E-AE74-0C0862773380}" destId="{1CF89F85-C3C2-49C4-AB97-28A41D8778B4}" srcOrd="0" destOrd="1" presId="urn:microsoft.com/office/officeart/2005/8/layout/vList6"/>
    <dgm:cxn modelId="{19101CCC-2D6F-45D6-98B7-14D3870496B5}" srcId="{8D63F50D-FFEC-4F1E-A0D9-C9C1D4F40DE3}" destId="{5D3C1142-962C-477C-A6EE-8A7643876081}" srcOrd="2" destOrd="0" parTransId="{3E116FE5-E132-44BC-BE39-60C0C1DE0A3D}" sibTransId="{8A86894C-4B3F-442F-85D7-E8CB22A6C514}"/>
    <dgm:cxn modelId="{AFA81CC6-61D0-4757-BAFD-C4D7EF1C97AA}" srcId="{8D63F50D-FFEC-4F1E-A0D9-C9C1D4F40DE3}" destId="{3909A064-6B89-46F7-919C-A61C045CCCE6}" srcOrd="3" destOrd="0" parTransId="{6AF4D93D-6757-459A-A3F8-FE1D942ED207}" sibTransId="{C8E9E018-C1D8-4DCC-AB0D-77886A59FC51}"/>
    <dgm:cxn modelId="{DFA94A46-A784-446A-BAF2-AB6B0B3AB5DD}" type="presOf" srcId="{DDB98726-3A2B-43E4-9DC5-A28B6361FBA4}" destId="{1CF89F85-C3C2-49C4-AB97-28A41D8778B4}" srcOrd="0" destOrd="2" presId="urn:microsoft.com/office/officeart/2005/8/layout/vList6"/>
    <dgm:cxn modelId="{B44EB587-CBBE-4DE9-B079-7ABFE5F16BB9}" type="presOf" srcId="{1F509134-2D84-406F-874D-3388408C58B8}" destId="{FC7DB11A-4E3D-4976-A3AD-9363142C0925}" srcOrd="0" destOrd="0" presId="urn:microsoft.com/office/officeart/2005/8/layout/vList6"/>
    <dgm:cxn modelId="{8DDBEC93-F167-43A3-9EB3-421614BE9F82}" srcId="{1F509134-2D84-406F-874D-3388408C58B8}" destId="{D6C04DB6-A39F-4DC1-9157-DB320C92C56F}" srcOrd="0" destOrd="0" parTransId="{36A369F9-6DE5-4DEE-B77B-5611AE068A86}" sibTransId="{573FCD1A-10CF-4159-9BFB-63C644707E15}"/>
    <dgm:cxn modelId="{47A5849A-4CDA-487F-8643-1C48BC469DBB}" type="presOf" srcId="{3909A064-6B89-46F7-919C-A61C045CCCE6}" destId="{7A8F0488-4823-418F-B0DC-9C689A0806FB}" srcOrd="0" destOrd="3" presId="urn:microsoft.com/office/officeart/2005/8/layout/vList6"/>
    <dgm:cxn modelId="{847A21E5-010E-44C4-808F-E6D22E124176}" srcId="{1F509134-2D84-406F-874D-3388408C58B8}" destId="{DDB98726-3A2B-43E4-9DC5-A28B6361FBA4}" srcOrd="2" destOrd="0" parTransId="{1F7D17B3-BF3D-42B8-AEAD-6B2AD4BDD38E}" sibTransId="{699BA42E-F26C-4387-9049-1EC54E59852C}"/>
    <dgm:cxn modelId="{D1B9A0F5-AE04-4678-A9F9-A6AE26FF3271}" type="presOf" srcId="{86CEBF5A-73EC-4EB4-9A14-0F01409E9F0A}" destId="{7A8F0488-4823-418F-B0DC-9C689A0806FB}" srcOrd="0" destOrd="0" presId="urn:microsoft.com/office/officeart/2005/8/layout/vList6"/>
    <dgm:cxn modelId="{BC524201-FD74-4CB6-8F9A-18F8EA73BE21}" type="presOf" srcId="{921D881A-4F84-42AE-A732-69674A9CD2D2}" destId="{7A8F0488-4823-418F-B0DC-9C689A0806FB}" srcOrd="0" destOrd="1" presId="urn:microsoft.com/office/officeart/2005/8/layout/vList6"/>
    <dgm:cxn modelId="{5F602CBE-75A2-4007-9024-E4091DD8926C}" srcId="{8D63F50D-FFEC-4F1E-A0D9-C9C1D4F40DE3}" destId="{921D881A-4F84-42AE-A732-69674A9CD2D2}" srcOrd="1" destOrd="0" parTransId="{B2E1A6C9-B5A7-438C-B63C-216ABFD93E34}" sibTransId="{58DE33AF-B016-4FB3-B5AA-468E03591A39}"/>
    <dgm:cxn modelId="{76E16B1C-3E72-46D7-90A3-61E1C76E83C2}" type="presOf" srcId="{D6C04DB6-A39F-4DC1-9157-DB320C92C56F}" destId="{1CF89F85-C3C2-49C4-AB97-28A41D8778B4}" srcOrd="0" destOrd="0" presId="urn:microsoft.com/office/officeart/2005/8/layout/vList6"/>
    <dgm:cxn modelId="{EAC4A0BF-265B-427D-A942-D9B68414220F}" type="presOf" srcId="{8D63F50D-FFEC-4F1E-A0D9-C9C1D4F40DE3}" destId="{53BD6EF3-440F-4E0D-AD8D-9A934F8D48AD}" srcOrd="0" destOrd="0" presId="urn:microsoft.com/office/officeart/2005/8/layout/vList6"/>
    <dgm:cxn modelId="{A9C639EB-36D8-41E9-A2F8-F6932914A639}" srcId="{EE42B15A-7E19-41F6-B93A-C75EAB3E1A67}" destId="{1F509134-2D84-406F-874D-3388408C58B8}" srcOrd="1" destOrd="0" parTransId="{B79A6002-CB9C-4FF7-81B7-18D832783BBC}" sibTransId="{14BB9B6D-E0CA-4524-9805-B603FA860B87}"/>
    <dgm:cxn modelId="{B172F644-AA7F-4648-B4BE-F5282274EC8B}" srcId="{EE42B15A-7E19-41F6-B93A-C75EAB3E1A67}" destId="{8D63F50D-FFEC-4F1E-A0D9-C9C1D4F40DE3}" srcOrd="0" destOrd="0" parTransId="{C0ABE670-7478-4DD3-93D5-1085AF6FC14D}" sibTransId="{110BD1E6-5DF0-461B-9F55-856331F03FBC}"/>
    <dgm:cxn modelId="{74FE91EE-091C-471C-8B3A-1FBE99ED2486}" type="presOf" srcId="{EE42B15A-7E19-41F6-B93A-C75EAB3E1A67}" destId="{D39C2B02-26FF-416D-9A20-E4D6A8F327AB}" srcOrd="0" destOrd="0" presId="urn:microsoft.com/office/officeart/2005/8/layout/vList6"/>
    <dgm:cxn modelId="{6CCDFAC2-8ACB-4BD6-A199-F929FEC15A57}" srcId="{1F509134-2D84-406F-874D-3388408C58B8}" destId="{B8800E3C-C688-401E-AE74-0C0862773380}" srcOrd="1" destOrd="0" parTransId="{0277A368-0E8E-48F6-B767-565F261966D4}" sibTransId="{1A92BF74-ECF1-4492-85D5-2B77D4171C6E}"/>
    <dgm:cxn modelId="{CD46851F-F581-40F7-9E1D-29C61FF6A868}" type="presOf" srcId="{5D3C1142-962C-477C-A6EE-8A7643876081}" destId="{7A8F0488-4823-418F-B0DC-9C689A0806FB}" srcOrd="0" destOrd="2" presId="urn:microsoft.com/office/officeart/2005/8/layout/vList6"/>
    <dgm:cxn modelId="{942EF855-357D-40AB-BE5E-A7DE7E97B5ED}" type="presParOf" srcId="{D39C2B02-26FF-416D-9A20-E4D6A8F327AB}" destId="{3E7454B2-8058-4FD3-87AB-05DC1614D0EE}" srcOrd="0" destOrd="0" presId="urn:microsoft.com/office/officeart/2005/8/layout/vList6"/>
    <dgm:cxn modelId="{E86CFD77-29CA-4A78-AEBD-621A3D5A2635}" type="presParOf" srcId="{3E7454B2-8058-4FD3-87AB-05DC1614D0EE}" destId="{53BD6EF3-440F-4E0D-AD8D-9A934F8D48AD}" srcOrd="0" destOrd="0" presId="urn:microsoft.com/office/officeart/2005/8/layout/vList6"/>
    <dgm:cxn modelId="{4236CDD2-0C9B-4104-8C25-108B9E0F844E}" type="presParOf" srcId="{3E7454B2-8058-4FD3-87AB-05DC1614D0EE}" destId="{7A8F0488-4823-418F-B0DC-9C689A0806FB}" srcOrd="1" destOrd="0" presId="urn:microsoft.com/office/officeart/2005/8/layout/vList6"/>
    <dgm:cxn modelId="{6EFE6A3E-A5DE-459E-9015-FE2C8E0A078E}" type="presParOf" srcId="{D39C2B02-26FF-416D-9A20-E4D6A8F327AB}" destId="{02094D3D-646E-44AB-8245-BC2D0970B188}" srcOrd="1" destOrd="0" presId="urn:microsoft.com/office/officeart/2005/8/layout/vList6"/>
    <dgm:cxn modelId="{A805315A-375C-4B7F-998F-B67E14BF48EC}" type="presParOf" srcId="{D39C2B02-26FF-416D-9A20-E4D6A8F327AB}" destId="{0C87DA85-C2D4-4C0B-A916-ACFE8F6B0A0B}" srcOrd="2" destOrd="0" presId="urn:microsoft.com/office/officeart/2005/8/layout/vList6"/>
    <dgm:cxn modelId="{A7A50827-7327-4608-8DCC-2FAC9A3A5553}" type="presParOf" srcId="{0C87DA85-C2D4-4C0B-A916-ACFE8F6B0A0B}" destId="{FC7DB11A-4E3D-4976-A3AD-9363142C0925}" srcOrd="0" destOrd="0" presId="urn:microsoft.com/office/officeart/2005/8/layout/vList6"/>
    <dgm:cxn modelId="{F295BE4A-7FF8-4E2E-8814-D85F12AE9E4F}" type="presParOf" srcId="{0C87DA85-C2D4-4C0B-A916-ACFE8F6B0A0B}" destId="{1CF89F85-C3C2-49C4-AB97-28A41D8778B4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8F0488-4823-418F-B0DC-9C689A0806FB}">
      <dsp:nvSpPr>
        <dsp:cNvPr id="0" name=""/>
        <dsp:cNvSpPr/>
      </dsp:nvSpPr>
      <dsp:spPr>
        <a:xfrm>
          <a:off x="2932576" y="0"/>
          <a:ext cx="4393496" cy="2526523"/>
        </a:xfrm>
        <a:prstGeom prst="rightArrow">
          <a:avLst>
            <a:gd name="adj1" fmla="val 75000"/>
            <a:gd name="adj2" fmla="val 50000"/>
          </a:avLst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/>
            <a:t>Receiving the samples from the clinics as it is SOC procedure 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/>
            <a:t>Performing HCV confirmatory test on GX in Lab 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/>
            <a:t>The results will be entering to the data base (Stop C) 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/>
            <a:t>The results will be seen in </a:t>
          </a:r>
          <a:r>
            <a:rPr lang="en-US" sz="1500" kern="1200" dirty="0" err="1"/>
            <a:t>Elim</a:t>
          </a:r>
          <a:r>
            <a:rPr lang="en-US" sz="1500" kern="1200" dirty="0"/>
            <a:t> C data base by clinic personal in 24 </a:t>
          </a:r>
          <a:r>
            <a:rPr lang="en-US" sz="1500" kern="1200" dirty="0" err="1"/>
            <a:t>hr</a:t>
          </a:r>
          <a:r>
            <a:rPr lang="en-US" sz="1500" kern="1200" dirty="0"/>
            <a:t>   </a:t>
          </a:r>
        </a:p>
      </dsp:txBody>
      <dsp:txXfrm>
        <a:off x="2932576" y="315815"/>
        <a:ext cx="3446050" cy="1894893"/>
      </dsp:txXfrm>
    </dsp:sp>
    <dsp:sp modelId="{53BD6EF3-440F-4E0D-AD8D-9A934F8D48AD}">
      <dsp:nvSpPr>
        <dsp:cNvPr id="0" name=""/>
        <dsp:cNvSpPr/>
      </dsp:nvSpPr>
      <dsp:spPr>
        <a:xfrm>
          <a:off x="3578" y="134193"/>
          <a:ext cx="2928997" cy="225816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/>
            <a:t>Samples from the clinics/hospitals  </a:t>
          </a:r>
        </a:p>
      </dsp:txBody>
      <dsp:txXfrm>
        <a:off x="113812" y="244427"/>
        <a:ext cx="2708529" cy="2037695"/>
      </dsp:txXfrm>
    </dsp:sp>
    <dsp:sp modelId="{1CF89F85-C3C2-49C4-AB97-28A41D8778B4}">
      <dsp:nvSpPr>
        <dsp:cNvPr id="0" name=""/>
        <dsp:cNvSpPr/>
      </dsp:nvSpPr>
      <dsp:spPr>
        <a:xfrm>
          <a:off x="2931860" y="2752352"/>
          <a:ext cx="4397791" cy="2258163"/>
        </a:xfrm>
        <a:prstGeom prst="rightArrow">
          <a:avLst>
            <a:gd name="adj1" fmla="val 75000"/>
            <a:gd name="adj2" fmla="val 50000"/>
          </a:avLst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/>
            <a:t>Blood drawing will be done for Anti HCV + patients / or capillary blood prick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/>
            <a:t>Performing of HCV confirmatory test on GX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/>
            <a:t>The results entering to the data base (Stop C) 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/>
            <a:t>Test result is giving to back to the patient in 2 - 24 </a:t>
          </a:r>
          <a:r>
            <a:rPr lang="en-US" sz="1500" kern="1200" dirty="0" err="1"/>
            <a:t>hr</a:t>
          </a:r>
          <a:r>
            <a:rPr lang="en-US" sz="1500" kern="1200" dirty="0"/>
            <a:t> </a:t>
          </a:r>
        </a:p>
      </dsp:txBody>
      <dsp:txXfrm>
        <a:off x="2931860" y="3034622"/>
        <a:ext cx="3550980" cy="1693623"/>
      </dsp:txXfrm>
    </dsp:sp>
    <dsp:sp modelId="{FC7DB11A-4E3D-4976-A3AD-9363142C0925}">
      <dsp:nvSpPr>
        <dsp:cNvPr id="0" name=""/>
        <dsp:cNvSpPr/>
      </dsp:nvSpPr>
      <dsp:spPr>
        <a:xfrm>
          <a:off x="0" y="2752352"/>
          <a:ext cx="2931860" cy="225816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/>
            <a:t>Outpatients</a:t>
          </a:r>
        </a:p>
      </dsp:txBody>
      <dsp:txXfrm>
        <a:off x="110234" y="2862586"/>
        <a:ext cx="2711392" cy="20376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BA31B8-A55C-42CA-BCC6-C8FD4E69A719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710943-5568-4F4D-B3EC-609B066DE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946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A9FD8-AA7C-4720-B66F-EAA56E228329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D5748-2F29-4698-A96A-B7DB99208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716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A9FD8-AA7C-4720-B66F-EAA56E228329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D5748-2F29-4698-A96A-B7DB99208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728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A9FD8-AA7C-4720-B66F-EAA56E228329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D5748-2F29-4698-A96A-B7DB99208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616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A9FD8-AA7C-4720-B66F-EAA56E228329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D5748-2F29-4698-A96A-B7DB99208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170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A9FD8-AA7C-4720-B66F-EAA56E228329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D5748-2F29-4698-A96A-B7DB99208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642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A9FD8-AA7C-4720-B66F-EAA56E228329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D5748-2F29-4698-A96A-B7DB99208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989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A9FD8-AA7C-4720-B66F-EAA56E228329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D5748-2F29-4698-A96A-B7DB99208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064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A9FD8-AA7C-4720-B66F-EAA56E228329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D5748-2F29-4698-A96A-B7DB99208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857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A9FD8-AA7C-4720-B66F-EAA56E228329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D5748-2F29-4698-A96A-B7DB99208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314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A9FD8-AA7C-4720-B66F-EAA56E228329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D5748-2F29-4698-A96A-B7DB99208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66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A9FD8-AA7C-4720-B66F-EAA56E228329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D5748-2F29-4698-A96A-B7DB99208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586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EA9FD8-AA7C-4720-B66F-EAA56E228329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5D5748-2F29-4698-A96A-B7DB99208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464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lvl="0"/>
            <a:r>
              <a:rPr lang="nl-NL" sz="4000" b="1" dirty="0"/>
              <a:t>HCV program progress – decentralization of care and utilization of geneXpert capacity</a:t>
            </a:r>
            <a:r>
              <a:rPr lang="en-US" sz="4000" dirty="0"/>
              <a:t/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May, 2019</a:t>
            </a:r>
            <a:endParaRPr lang="en-US" dirty="0"/>
          </a:p>
        </p:txBody>
      </p:sp>
      <p:pic>
        <p:nvPicPr>
          <p:cNvPr id="4" name="logo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277168" y="4207864"/>
            <a:ext cx="2402984" cy="2498809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356231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committee decisions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change </a:t>
            </a:r>
            <a:r>
              <a:rPr lang="en-US" dirty="0"/>
              <a:t>inclusion criteria on </a:t>
            </a:r>
            <a:r>
              <a:rPr lang="en-US" dirty="0" smtClean="0"/>
              <a:t>PHC </a:t>
            </a:r>
            <a:r>
              <a:rPr lang="en-US" dirty="0"/>
              <a:t>and </a:t>
            </a:r>
            <a:r>
              <a:rPr lang="en-US" dirty="0" smtClean="0"/>
              <a:t>HRC </a:t>
            </a:r>
            <a:r>
              <a:rPr lang="en-US" dirty="0"/>
              <a:t>level, </a:t>
            </a:r>
            <a:r>
              <a:rPr lang="en-US" dirty="0" smtClean="0"/>
              <a:t>i.e. raise </a:t>
            </a:r>
            <a:r>
              <a:rPr lang="en-US" dirty="0"/>
              <a:t>fib4 score to </a:t>
            </a:r>
            <a:r>
              <a:rPr lang="en-US" dirty="0" smtClean="0"/>
              <a:t>3.25</a:t>
            </a:r>
            <a:endParaRPr lang="ka-GE" dirty="0" smtClean="0"/>
          </a:p>
          <a:p>
            <a:r>
              <a:rPr lang="en-US" dirty="0"/>
              <a:t>abolish 4 week RNA testing </a:t>
            </a:r>
            <a:r>
              <a:rPr lang="en-US" dirty="0" smtClean="0"/>
              <a:t>during </a:t>
            </a:r>
            <a:r>
              <a:rPr lang="en-US" dirty="0"/>
              <a:t>the monitoring </a:t>
            </a:r>
            <a:r>
              <a:rPr lang="en-US" dirty="0" smtClean="0"/>
              <a:t>process </a:t>
            </a:r>
          </a:p>
          <a:p>
            <a:r>
              <a:rPr lang="en-US" dirty="0" smtClean="0"/>
              <a:t>Ab</a:t>
            </a:r>
            <a:r>
              <a:rPr lang="en-US" dirty="0"/>
              <a:t>olish video - monitoring obligation for new providers</a:t>
            </a:r>
          </a:p>
          <a:p>
            <a:r>
              <a:rPr lang="en-US" dirty="0" smtClean="0"/>
              <a:t>continue the decentralization </a:t>
            </a:r>
            <a:r>
              <a:rPr lang="en-US" dirty="0"/>
              <a:t>process, </a:t>
            </a:r>
            <a:r>
              <a:rPr lang="en-US" dirty="0" smtClean="0"/>
              <a:t>include </a:t>
            </a:r>
            <a:r>
              <a:rPr lang="en-US" dirty="0"/>
              <a:t>new PHC and HRC </a:t>
            </a:r>
            <a:r>
              <a:rPr lang="en-US" dirty="0" smtClean="0"/>
              <a:t>(the list </a:t>
            </a:r>
            <a:r>
              <a:rPr lang="en-US" dirty="0"/>
              <a:t>will be </a:t>
            </a:r>
            <a:r>
              <a:rPr lang="en-US" dirty="0" smtClean="0"/>
              <a:t>agreed soon)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1798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526" y="452723"/>
            <a:ext cx="9404723" cy="1201906"/>
          </a:xfrm>
        </p:spPr>
        <p:txBody>
          <a:bodyPr/>
          <a:lstStyle/>
          <a:p>
            <a:r>
              <a:rPr lang="en-US" sz="3200" b="1" dirty="0">
                <a:solidFill>
                  <a:schemeClr val="tx1"/>
                </a:solidFill>
                <a:ea typeface="Calibri"/>
                <a:cs typeface="Calibri"/>
              </a:rPr>
              <a:t>Diagnostic for 12 week treatment </a:t>
            </a:r>
            <a:r>
              <a:rPr lang="en-US" sz="3200" b="1" dirty="0" smtClean="0">
                <a:solidFill>
                  <a:schemeClr val="tx1"/>
                </a:solidFill>
                <a:ea typeface="Calibri"/>
                <a:cs typeface="Calibri"/>
              </a:rPr>
              <a:t>monitoring (for special clinics)</a:t>
            </a:r>
            <a:endParaRPr lang="en-US" sz="3200" dirty="0">
              <a:solidFill>
                <a:schemeClr val="tx1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2034380"/>
              </p:ext>
            </p:extLst>
          </p:nvPr>
        </p:nvGraphicFramePr>
        <p:xfrm>
          <a:off x="1103313" y="2052638"/>
          <a:ext cx="8947150" cy="4195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93718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3123CD62-2A06-4B42-AA6B-2BC6E9A69C8C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1710256" y="1265776"/>
          <a:ext cx="8771486" cy="55640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3006">
                  <a:extLst>
                    <a:ext uri="{9D8B030D-6E8A-4147-A177-3AD203B41FA5}">
                      <a16:colId xmlns:a16="http://schemas.microsoft.com/office/drawing/2014/main" val="631446422"/>
                    </a:ext>
                  </a:extLst>
                </a:gridCol>
                <a:gridCol w="2407975">
                  <a:extLst>
                    <a:ext uri="{9D8B030D-6E8A-4147-A177-3AD203B41FA5}">
                      <a16:colId xmlns:a16="http://schemas.microsoft.com/office/drawing/2014/main" val="1045266371"/>
                    </a:ext>
                  </a:extLst>
                </a:gridCol>
                <a:gridCol w="962365">
                  <a:extLst>
                    <a:ext uri="{9D8B030D-6E8A-4147-A177-3AD203B41FA5}">
                      <a16:colId xmlns:a16="http://schemas.microsoft.com/office/drawing/2014/main" val="1776086276"/>
                    </a:ext>
                  </a:extLst>
                </a:gridCol>
                <a:gridCol w="778707">
                  <a:extLst>
                    <a:ext uri="{9D8B030D-6E8A-4147-A177-3AD203B41FA5}">
                      <a16:colId xmlns:a16="http://schemas.microsoft.com/office/drawing/2014/main" val="1579339669"/>
                    </a:ext>
                  </a:extLst>
                </a:gridCol>
                <a:gridCol w="1498647">
                  <a:extLst>
                    <a:ext uri="{9D8B030D-6E8A-4147-A177-3AD203B41FA5}">
                      <a16:colId xmlns:a16="http://schemas.microsoft.com/office/drawing/2014/main" val="3693468977"/>
                    </a:ext>
                  </a:extLst>
                </a:gridCol>
                <a:gridCol w="896249">
                  <a:extLst>
                    <a:ext uri="{9D8B030D-6E8A-4147-A177-3AD203B41FA5}">
                      <a16:colId xmlns:a16="http://schemas.microsoft.com/office/drawing/2014/main" val="1960105446"/>
                    </a:ext>
                  </a:extLst>
                </a:gridCol>
                <a:gridCol w="1814537">
                  <a:extLst>
                    <a:ext uri="{9D8B030D-6E8A-4147-A177-3AD203B41FA5}">
                      <a16:colId xmlns:a16="http://schemas.microsoft.com/office/drawing/2014/main" val="1773065326"/>
                    </a:ext>
                  </a:extLst>
                </a:gridCol>
              </a:tblGrid>
              <a:tr h="56096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#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Potential site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Quantity of GX Platform 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Modules 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Year installed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Running software in GX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Last date of calibration 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4744901"/>
                  </a:ext>
                </a:extLst>
              </a:tr>
              <a:tr h="31164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LSS in Akhaltsikhe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 2014-2015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 4.7b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28/02/2019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9006020"/>
                  </a:ext>
                </a:extLst>
              </a:tr>
              <a:tr h="31164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LSS in Telavi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 2014-2015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4.7b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26/02/2019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6551111"/>
                  </a:ext>
                </a:extLst>
              </a:tr>
              <a:tr h="31164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LSS in </a:t>
                      </a:r>
                      <a:r>
                        <a:rPr lang="en-US" sz="14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Poti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 2014-2015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4.7b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21/02/2019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3189011"/>
                  </a:ext>
                </a:extLst>
              </a:tr>
              <a:tr h="31164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LSS in </a:t>
                      </a:r>
                      <a:r>
                        <a:rPr lang="en-US" sz="14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Gori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  2014-2015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4.7b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13/02/2019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6017246"/>
                  </a:ext>
                </a:extLst>
              </a:tr>
              <a:tr h="31164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LSS in Ozurgeti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 2014-2015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4.7b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20/02/2019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3033188"/>
                  </a:ext>
                </a:extLst>
              </a:tr>
              <a:tr h="31164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LSS in Zugdidi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1 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4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2014-2015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4.7b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8847425"/>
                  </a:ext>
                </a:extLst>
              </a:tr>
              <a:tr h="40411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ZDL  in Batumi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 2013 &amp; 2015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 4.7b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21/02/2019 &amp; 12/12/2018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1744634"/>
                  </a:ext>
                </a:extLst>
              </a:tr>
              <a:tr h="31164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ZDL in Kutaisi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 2014 &amp; 2016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 4.8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12/12/2018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23446"/>
                  </a:ext>
                </a:extLst>
              </a:tr>
              <a:tr h="31164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Tbilisi Penitentiary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 2017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 4.4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21/04/2018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6103974"/>
                  </a:ext>
                </a:extLst>
              </a:tr>
              <a:tr h="31164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Ksani Penitentiary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 2017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 4.4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24/04/2018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2937380"/>
                  </a:ext>
                </a:extLst>
              </a:tr>
              <a:tr h="35683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Tbilisi TB Center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 4.7b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15/03/2018 &amp; 21/12/2018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3230393"/>
                  </a:ext>
                </a:extLst>
              </a:tr>
              <a:tr h="31164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v-SE" sz="1400" u="none" strike="noStrike">
                          <a:solidFill>
                            <a:schemeClr val="tx1"/>
                          </a:solidFill>
                          <a:effectLst/>
                        </a:rPr>
                        <a:t>LLC Med X  in Marneuli </a:t>
                      </a:r>
                      <a:endParaRPr lang="sv-SE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 2018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 4.8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13/06/2018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6676301"/>
                  </a:ext>
                </a:extLst>
              </a:tr>
              <a:tr h="31164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Kobuleti Evex –Unimed Adjara 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 2017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 4.8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22/06/2018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9165207"/>
                  </a:ext>
                </a:extLst>
              </a:tr>
              <a:tr h="31164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Sagarejo Geo Hospital 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 2017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4.8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6/7/2018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7028002"/>
                  </a:ext>
                </a:extLst>
              </a:tr>
              <a:tr h="31164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Kutaisi “LG and company”  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2017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>
                          <a:solidFill>
                            <a:schemeClr val="tx1"/>
                          </a:solidFill>
                          <a:effectLst/>
                        </a:rPr>
                        <a:t>4.7b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27/06/2018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3168858"/>
                  </a:ext>
                </a:extLst>
              </a:tr>
            </a:tbl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6551D207-EA44-4FBA-841D-1D1786BFBC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25789" y="423864"/>
            <a:ext cx="6899275" cy="790575"/>
          </a:xfrm>
        </p:spPr>
        <p:txBody>
          <a:bodyPr/>
          <a:lstStyle/>
          <a:p>
            <a:r>
              <a:rPr lang="en-US" dirty="0"/>
              <a:t>Proposed sites for integration</a:t>
            </a:r>
          </a:p>
        </p:txBody>
      </p:sp>
    </p:spTree>
    <p:extLst>
      <p:ext uri="{BB962C8B-B14F-4D97-AF65-F5344CB8AC3E}">
        <p14:creationId xmlns:p14="http://schemas.microsoft.com/office/powerpoint/2010/main" val="2174162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3123CD62-2A06-4B42-AA6B-2BC6E9A69C8C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2013398" y="2239617"/>
          <a:ext cx="8011666" cy="36529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25302">
                  <a:extLst>
                    <a:ext uri="{9D8B030D-6E8A-4147-A177-3AD203B41FA5}">
                      <a16:colId xmlns:a16="http://schemas.microsoft.com/office/drawing/2014/main" val="631446422"/>
                    </a:ext>
                  </a:extLst>
                </a:gridCol>
                <a:gridCol w="2880222">
                  <a:extLst>
                    <a:ext uri="{9D8B030D-6E8A-4147-A177-3AD203B41FA5}">
                      <a16:colId xmlns:a16="http://schemas.microsoft.com/office/drawing/2014/main" val="1045266371"/>
                    </a:ext>
                  </a:extLst>
                </a:gridCol>
                <a:gridCol w="2364701">
                  <a:extLst>
                    <a:ext uri="{9D8B030D-6E8A-4147-A177-3AD203B41FA5}">
                      <a16:colId xmlns:a16="http://schemas.microsoft.com/office/drawing/2014/main" val="1776086276"/>
                    </a:ext>
                  </a:extLst>
                </a:gridCol>
                <a:gridCol w="2041441">
                  <a:extLst>
                    <a:ext uri="{9D8B030D-6E8A-4147-A177-3AD203B41FA5}">
                      <a16:colId xmlns:a16="http://schemas.microsoft.com/office/drawing/2014/main" val="1579339669"/>
                    </a:ext>
                  </a:extLst>
                </a:gridCol>
              </a:tblGrid>
              <a:tr h="53008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#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Sites 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Training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Date 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4744901"/>
                  </a:ext>
                </a:extLst>
              </a:tr>
              <a:tr h="4903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ctr" latinLnBrk="0" hangingPunct="1"/>
                      <a:r>
                        <a:rPr lang="en-US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LSS in </a:t>
                      </a:r>
                      <a:r>
                        <a:rPr lang="en-US" sz="180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Telavi</a:t>
                      </a:r>
                      <a:endParaRPr lang="en-US" sz="180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n-US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DONE</a:t>
                      </a: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ctr" latinLnBrk="0" hangingPunct="1"/>
                      <a:r>
                        <a:rPr lang="en-US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25-Apr-2019</a:t>
                      </a: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6551111"/>
                  </a:ext>
                </a:extLst>
              </a:tr>
              <a:tr h="51683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ctr" latinLnBrk="0" hangingPunct="1"/>
                      <a:r>
                        <a:rPr lang="en-US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LSS in </a:t>
                      </a:r>
                      <a:r>
                        <a:rPr lang="en-US" sz="180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Poti</a:t>
                      </a:r>
                      <a:endParaRPr lang="en-US" sz="180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n-US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DONE</a:t>
                      </a: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ctr" latinLnBrk="0" hangingPunct="1"/>
                      <a:r>
                        <a:rPr lang="en-US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30-Apr-2019</a:t>
                      </a: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3189011"/>
                  </a:ext>
                </a:extLst>
              </a:tr>
              <a:tr h="45057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ctr" latinLnBrk="0" hangingPunct="1"/>
                      <a:r>
                        <a:rPr lang="en-US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LSS in </a:t>
                      </a:r>
                      <a:r>
                        <a:rPr lang="en-US" sz="180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Gori</a:t>
                      </a:r>
                      <a:endParaRPr lang="en-US" sz="180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n-US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DONE</a:t>
                      </a: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ctr" latinLnBrk="0" hangingPunct="1"/>
                      <a:r>
                        <a:rPr lang="en-US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01-May-2019</a:t>
                      </a: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6017246"/>
                  </a:ext>
                </a:extLst>
              </a:tr>
              <a:tr h="29366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ctr" latinLnBrk="0" hangingPunct="1"/>
                      <a:r>
                        <a:rPr lang="en-US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LSS in </a:t>
                      </a:r>
                      <a:r>
                        <a:rPr lang="en-US" sz="180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Zugdidi</a:t>
                      </a:r>
                      <a:endParaRPr lang="en-US" sz="180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n-US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DONE</a:t>
                      </a:r>
                    </a:p>
                    <a:p>
                      <a:pPr marL="0" algn="ctr" defTabSz="457200" rtl="0" eaLnBrk="1" fontAlgn="ctr" latinLnBrk="0" hangingPunct="1"/>
                      <a:endParaRPr lang="en-US" sz="180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386" marR="6386" marT="638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ctr" latinLnBrk="0" hangingPunct="1"/>
                      <a:r>
                        <a:rPr lang="en-US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03-May-2019</a:t>
                      </a:r>
                    </a:p>
                  </a:txBody>
                  <a:tcPr marL="6386" marR="6386" marT="638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8847425"/>
                  </a:ext>
                </a:extLst>
              </a:tr>
              <a:tr h="39655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ctr" latinLnBrk="0" hangingPunct="1"/>
                      <a:r>
                        <a:rPr lang="en-US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ZDL  in Batumi</a:t>
                      </a: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n-US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DONE</a:t>
                      </a:r>
                    </a:p>
                    <a:p>
                      <a:pPr marL="0" algn="ctr" defTabSz="457200" rtl="0" eaLnBrk="1" fontAlgn="ctr" latinLnBrk="0" hangingPunct="1"/>
                      <a:endParaRPr lang="en-US" sz="180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ctr" latinLnBrk="0" hangingPunct="1"/>
                      <a:r>
                        <a:rPr lang="en-US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01-May-2019</a:t>
                      </a: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1744634"/>
                  </a:ext>
                </a:extLst>
              </a:tr>
              <a:tr h="39655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ctr" latinLnBrk="0" hangingPunct="1"/>
                      <a:r>
                        <a:rPr lang="en-US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ZDL in Kutaisi</a:t>
                      </a: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n-US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DONE</a:t>
                      </a:r>
                    </a:p>
                    <a:p>
                      <a:pPr marL="0" algn="ctr" defTabSz="457200" rtl="0" eaLnBrk="1" fontAlgn="ctr" latinLnBrk="0" hangingPunct="1"/>
                      <a:endParaRPr lang="en-US" sz="180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ctr" latinLnBrk="0" hangingPunct="1"/>
                      <a:r>
                        <a:rPr lang="en-US" sz="180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02-May-2019</a:t>
                      </a: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23446"/>
                  </a:ext>
                </a:extLst>
              </a:tr>
            </a:tbl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6551D207-EA44-4FBA-841D-1D1786BFBC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8036" y="355071"/>
            <a:ext cx="9842157" cy="790575"/>
          </a:xfrm>
        </p:spPr>
        <p:txBody>
          <a:bodyPr>
            <a:normAutofit/>
          </a:bodyPr>
          <a:lstStyle/>
          <a:p>
            <a:r>
              <a:rPr lang="en-US" dirty="0"/>
              <a:t>Integration of HCV diagnostics has started </a:t>
            </a:r>
          </a:p>
        </p:txBody>
      </p:sp>
    </p:spTree>
    <p:extLst>
      <p:ext uri="{BB962C8B-B14F-4D97-AF65-F5344CB8AC3E}">
        <p14:creationId xmlns:p14="http://schemas.microsoft.com/office/powerpoint/2010/main" val="2983898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8153-0C00-47A4-9BA1-A25270F1C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Workflow of HCV testing in LSS/ZDLs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D8EB0CB9-2763-4CD1-B1EA-64376F04BBCC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2340244" y="1423130"/>
          <a:ext cx="7329652" cy="50105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96ABA6-2325-422A-A539-54CCC90CA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BC644-22BB-E44D-9A3A-66E3988AB274}" type="slidenum">
              <a:rPr lang="en-GB" noProof="0" smtClean="0"/>
              <a:pPr/>
              <a:t>14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081924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2509" y="2862090"/>
            <a:ext cx="9404723" cy="1400530"/>
          </a:xfrm>
        </p:spPr>
        <p:txBody>
          <a:bodyPr/>
          <a:lstStyle/>
          <a:p>
            <a:r>
              <a:rPr lang="en-US" sz="2800" b="1" dirty="0"/>
              <a:t>THANK YOU FOR YOUR </a:t>
            </a:r>
            <a:r>
              <a:rPr lang="en-US" sz="2800" b="1" dirty="0" smtClean="0"/>
              <a:t>ATTENTION!</a:t>
            </a:r>
            <a:endParaRPr lang="en-US" sz="28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287D-35D6-47D5-A81F-BD22A5930EF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701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Care Cascade - PHC</a:t>
            </a:r>
            <a:endParaRPr lang="en-US" b="1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84500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60596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38439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Care cascade by providers</a:t>
            </a:r>
            <a:endParaRPr lang="en-US" b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4505282"/>
              </p:ext>
            </p:extLst>
          </p:nvPr>
        </p:nvGraphicFramePr>
        <p:xfrm>
          <a:off x="581891" y="1122218"/>
          <a:ext cx="10771909" cy="57357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0998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4802"/>
          </a:xfrm>
        </p:spPr>
        <p:txBody>
          <a:bodyPr/>
          <a:lstStyle/>
          <a:p>
            <a:r>
              <a:rPr lang="en-US" b="1" dirty="0" smtClean="0"/>
              <a:t>PHC providers </a:t>
            </a:r>
            <a:r>
              <a:rPr lang="en-US" b="1" dirty="0"/>
              <a:t>registration / launch dates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1709447"/>
              </p:ext>
            </p:extLst>
          </p:nvPr>
        </p:nvGraphicFramePr>
        <p:xfrm>
          <a:off x="623455" y="1427020"/>
          <a:ext cx="10917380" cy="52924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58442">
                  <a:extLst>
                    <a:ext uri="{9D8B030D-6E8A-4147-A177-3AD203B41FA5}">
                      <a16:colId xmlns:a16="http://schemas.microsoft.com/office/drawing/2014/main" val="821373501"/>
                    </a:ext>
                  </a:extLst>
                </a:gridCol>
                <a:gridCol w="4439167">
                  <a:extLst>
                    <a:ext uri="{9D8B030D-6E8A-4147-A177-3AD203B41FA5}">
                      <a16:colId xmlns:a16="http://schemas.microsoft.com/office/drawing/2014/main" val="1020242850"/>
                    </a:ext>
                  </a:extLst>
                </a:gridCol>
                <a:gridCol w="2846166">
                  <a:extLst>
                    <a:ext uri="{9D8B030D-6E8A-4147-A177-3AD203B41FA5}">
                      <a16:colId xmlns:a16="http://schemas.microsoft.com/office/drawing/2014/main" val="350203175"/>
                    </a:ext>
                  </a:extLst>
                </a:gridCol>
                <a:gridCol w="2973605">
                  <a:extLst>
                    <a:ext uri="{9D8B030D-6E8A-4147-A177-3AD203B41FA5}">
                      <a16:colId xmlns:a16="http://schemas.microsoft.com/office/drawing/2014/main" val="3172931012"/>
                    </a:ext>
                  </a:extLst>
                </a:gridCol>
              </a:tblGrid>
              <a:tr h="83994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providers</a:t>
                      </a:r>
                      <a:endParaRPr lang="en-US" sz="1600" b="1" i="1" u="none" strike="noStrike" dirty="0">
                        <a:solidFill>
                          <a:srgbClr val="FF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registration date</a:t>
                      </a:r>
                      <a:endParaRPr lang="en-US" sz="1600" b="1" i="1" u="none" strike="noStrike" dirty="0">
                        <a:solidFill>
                          <a:srgbClr val="FF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program start date</a:t>
                      </a:r>
                      <a:endParaRPr lang="en-US" sz="1600" b="1" i="1" u="none" strike="noStrike" dirty="0">
                        <a:solidFill>
                          <a:srgbClr val="FF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1623032"/>
                  </a:ext>
                </a:extLst>
              </a:tr>
              <a:tr h="6806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PHC- National Center for Family Medicine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june, 2018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err="1">
                          <a:effectLst/>
                        </a:rPr>
                        <a:t>february</a:t>
                      </a:r>
                      <a:r>
                        <a:rPr lang="en-US" sz="1400" u="none" strike="noStrike" dirty="0">
                          <a:effectLst/>
                        </a:rPr>
                        <a:t>, 2019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67840899"/>
                  </a:ext>
                </a:extLst>
              </a:tr>
              <a:tr h="753048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 PHC - "Ambulatory-Polyclinic Union" - Senaki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april, 2018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may, 2018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83462441"/>
                  </a:ext>
                </a:extLst>
              </a:tr>
              <a:tr h="724085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PHC - "Evex Clinics" -Poti phc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april, 2018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err="1">
                          <a:effectLst/>
                        </a:rPr>
                        <a:t>september</a:t>
                      </a:r>
                      <a:r>
                        <a:rPr lang="en-US" sz="1400" u="none" strike="noStrike" dirty="0">
                          <a:effectLst/>
                        </a:rPr>
                        <a:t>, 2018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57849392"/>
                  </a:ext>
                </a:extLst>
              </a:tr>
              <a:tr h="69512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PHC - "New Clinic"-Khasuri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june, 2018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err="1">
                          <a:effectLst/>
                        </a:rPr>
                        <a:t>january</a:t>
                      </a:r>
                      <a:r>
                        <a:rPr lang="en-US" sz="1400" u="none" strike="noStrike" dirty="0">
                          <a:effectLst/>
                        </a:rPr>
                        <a:t>, 2019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54091617"/>
                  </a:ext>
                </a:extLst>
              </a:tr>
              <a:tr h="724085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PHC - "</a:t>
                      </a:r>
                      <a:r>
                        <a:rPr lang="en-US" sz="1400" u="none" strike="noStrike" dirty="0" err="1">
                          <a:effectLst/>
                        </a:rPr>
                        <a:t>Evex</a:t>
                      </a:r>
                      <a:r>
                        <a:rPr lang="en-US" sz="1400" u="none" strike="noStrike" dirty="0">
                          <a:effectLst/>
                        </a:rPr>
                        <a:t> Hospitals" - Telavi Referral Hospital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june, 2018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err="1">
                          <a:effectLst/>
                        </a:rPr>
                        <a:t>november</a:t>
                      </a:r>
                      <a:r>
                        <a:rPr lang="en-US" sz="1400" u="none" strike="noStrike" dirty="0">
                          <a:effectLst/>
                        </a:rPr>
                        <a:t>, 2018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30559125"/>
                  </a:ext>
                </a:extLst>
              </a:tr>
              <a:tr h="87551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PHC - "Evex Hospitals" - Akhaltsikhe Referral Hospital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err="1">
                          <a:effectLst/>
                        </a:rPr>
                        <a:t>september</a:t>
                      </a:r>
                      <a:r>
                        <a:rPr lang="en-US" sz="1400" u="none" strike="noStrike" dirty="0">
                          <a:effectLst/>
                        </a:rPr>
                        <a:t>, 2018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err="1">
                          <a:effectLst/>
                        </a:rPr>
                        <a:t>november</a:t>
                      </a:r>
                      <a:r>
                        <a:rPr lang="en-US" sz="1400" u="none" strike="noStrike" dirty="0">
                          <a:effectLst/>
                        </a:rPr>
                        <a:t>, 2018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707951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9713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Care Cascade - HRC</a:t>
            </a:r>
            <a:endParaRPr lang="en-US" b="1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971946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9644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1073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Care Cascade </a:t>
            </a:r>
            <a:r>
              <a:rPr lang="en-US" b="1" dirty="0" smtClean="0"/>
              <a:t>– by HRC providers</a:t>
            </a:r>
            <a:endParaRPr lang="en-US" b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6896677"/>
              </p:ext>
            </p:extLst>
          </p:nvPr>
        </p:nvGraphicFramePr>
        <p:xfrm>
          <a:off x="838200" y="1011382"/>
          <a:ext cx="10515600" cy="51655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14210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HRC providers </a:t>
            </a:r>
            <a:r>
              <a:rPr lang="en-US" b="1" dirty="0"/>
              <a:t>registration / launch dates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0060916"/>
              </p:ext>
            </p:extLst>
          </p:nvPr>
        </p:nvGraphicFramePr>
        <p:xfrm>
          <a:off x="838199" y="1690688"/>
          <a:ext cx="10273145" cy="50155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19587">
                  <a:extLst>
                    <a:ext uri="{9D8B030D-6E8A-4147-A177-3AD203B41FA5}">
                      <a16:colId xmlns:a16="http://schemas.microsoft.com/office/drawing/2014/main" val="1697490915"/>
                    </a:ext>
                  </a:extLst>
                </a:gridCol>
                <a:gridCol w="4177213">
                  <a:extLst>
                    <a:ext uri="{9D8B030D-6E8A-4147-A177-3AD203B41FA5}">
                      <a16:colId xmlns:a16="http://schemas.microsoft.com/office/drawing/2014/main" val="1215834043"/>
                    </a:ext>
                  </a:extLst>
                </a:gridCol>
                <a:gridCol w="2678212">
                  <a:extLst>
                    <a:ext uri="{9D8B030D-6E8A-4147-A177-3AD203B41FA5}">
                      <a16:colId xmlns:a16="http://schemas.microsoft.com/office/drawing/2014/main" val="3282149964"/>
                    </a:ext>
                  </a:extLst>
                </a:gridCol>
                <a:gridCol w="2798133">
                  <a:extLst>
                    <a:ext uri="{9D8B030D-6E8A-4147-A177-3AD203B41FA5}">
                      <a16:colId xmlns:a16="http://schemas.microsoft.com/office/drawing/2014/main" val="878117514"/>
                    </a:ext>
                  </a:extLst>
                </a:gridCol>
              </a:tblGrid>
              <a:tr h="108737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providers</a:t>
                      </a:r>
                      <a:endParaRPr lang="en-US" sz="1600" b="1" i="1" u="none" strike="noStrike" dirty="0">
                        <a:solidFill>
                          <a:srgbClr val="FF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registration date</a:t>
                      </a:r>
                      <a:endParaRPr lang="en-US" sz="1600" b="1" i="1" u="none" strike="noStrike" dirty="0">
                        <a:solidFill>
                          <a:srgbClr val="FF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program start date</a:t>
                      </a:r>
                      <a:endParaRPr lang="en-US" sz="1600" b="1" i="1" u="none" strike="noStrike" dirty="0">
                        <a:solidFill>
                          <a:srgbClr val="FF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4272028"/>
                  </a:ext>
                </a:extLst>
              </a:tr>
              <a:tr h="100087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HRC - "New Vector"-Tbilisi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err="1">
                          <a:effectLst/>
                        </a:rPr>
                        <a:t>september</a:t>
                      </a:r>
                      <a:r>
                        <a:rPr lang="en-US" sz="1600" u="none" strike="noStrike" dirty="0">
                          <a:effectLst/>
                        </a:rPr>
                        <a:t>, 2018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err="1">
                          <a:effectLst/>
                        </a:rPr>
                        <a:t>november</a:t>
                      </a:r>
                      <a:r>
                        <a:rPr lang="en-US" sz="1600" u="none" strike="noStrike" dirty="0">
                          <a:effectLst/>
                        </a:rPr>
                        <a:t>, 2018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45014171"/>
                  </a:ext>
                </a:extLst>
              </a:tr>
              <a:tr h="1323305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HRC - Dependency Medical Management Center-Tbilisi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november, 2018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err="1">
                          <a:effectLst/>
                        </a:rPr>
                        <a:t>december</a:t>
                      </a:r>
                      <a:r>
                        <a:rPr lang="en-US" sz="1600" u="none" strike="noStrike" dirty="0">
                          <a:effectLst/>
                        </a:rPr>
                        <a:t>, 2018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52206072"/>
                  </a:ext>
                </a:extLst>
              </a:tr>
              <a:tr h="80200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HRC- ,,Imedi" -Batumi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september, 2018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err="1">
                          <a:effectLst/>
                        </a:rPr>
                        <a:t>november</a:t>
                      </a:r>
                      <a:r>
                        <a:rPr lang="en-US" sz="1600" u="none" strike="noStrike" dirty="0">
                          <a:effectLst/>
                        </a:rPr>
                        <a:t>, 2018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83917369"/>
                  </a:ext>
                </a:extLst>
              </a:tr>
              <a:tr h="80200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HRC - Xenon-Zugdidi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september, 2018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err="1">
                          <a:effectLst/>
                        </a:rPr>
                        <a:t>november</a:t>
                      </a:r>
                      <a:r>
                        <a:rPr lang="en-US" sz="1600" u="none" strike="noStrike" dirty="0">
                          <a:effectLst/>
                        </a:rPr>
                        <a:t>, 2018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653319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668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Providers </a:t>
            </a:r>
            <a:r>
              <a:rPr lang="en-US" b="1" dirty="0"/>
              <a:t>with zero cases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7422835"/>
              </p:ext>
            </p:extLst>
          </p:nvPr>
        </p:nvGraphicFramePr>
        <p:xfrm>
          <a:off x="838200" y="1690688"/>
          <a:ext cx="10162310" cy="47932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12902">
                  <a:extLst>
                    <a:ext uri="{9D8B030D-6E8A-4147-A177-3AD203B41FA5}">
                      <a16:colId xmlns:a16="http://schemas.microsoft.com/office/drawing/2014/main" val="207484113"/>
                    </a:ext>
                  </a:extLst>
                </a:gridCol>
                <a:gridCol w="4132145">
                  <a:extLst>
                    <a:ext uri="{9D8B030D-6E8A-4147-A177-3AD203B41FA5}">
                      <a16:colId xmlns:a16="http://schemas.microsoft.com/office/drawing/2014/main" val="1983821369"/>
                    </a:ext>
                  </a:extLst>
                </a:gridCol>
                <a:gridCol w="2649318">
                  <a:extLst>
                    <a:ext uri="{9D8B030D-6E8A-4147-A177-3AD203B41FA5}">
                      <a16:colId xmlns:a16="http://schemas.microsoft.com/office/drawing/2014/main" val="2247757889"/>
                    </a:ext>
                  </a:extLst>
                </a:gridCol>
                <a:gridCol w="2767945">
                  <a:extLst>
                    <a:ext uri="{9D8B030D-6E8A-4147-A177-3AD203B41FA5}">
                      <a16:colId xmlns:a16="http://schemas.microsoft.com/office/drawing/2014/main" val="77641456"/>
                    </a:ext>
                  </a:extLst>
                </a:gridCol>
              </a:tblGrid>
              <a:tr h="153882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providers</a:t>
                      </a:r>
                      <a:endParaRPr lang="en-US" sz="1600" b="1" i="1" u="none" strike="noStrike" dirty="0">
                        <a:solidFill>
                          <a:srgbClr val="FF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registration date</a:t>
                      </a:r>
                      <a:endParaRPr lang="en-US" sz="1600" b="1" i="1" u="none" strike="noStrike" dirty="0">
                        <a:solidFill>
                          <a:srgbClr val="FF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program start date</a:t>
                      </a:r>
                      <a:endParaRPr lang="en-US" sz="1600" b="1" i="1" u="none" strike="noStrike" dirty="0">
                        <a:solidFill>
                          <a:srgbClr val="FF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9363537"/>
                  </a:ext>
                </a:extLst>
              </a:tr>
              <a:tr h="102618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PHC - "Evex Hospitals" -Khobuleti</a:t>
                      </a:r>
                      <a:endParaRPr lang="en-US" sz="16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september, 2018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***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8499687"/>
                  </a:ext>
                </a:extLst>
              </a:tr>
              <a:tr h="73299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PHC - "Evex Hospitals" - Akhalkalaki</a:t>
                      </a:r>
                      <a:endParaRPr lang="en-US" sz="16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september, 2018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***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73015531"/>
                  </a:ext>
                </a:extLst>
              </a:tr>
              <a:tr h="79163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PHC-GeoHospitals-Marneuli</a:t>
                      </a:r>
                      <a:endParaRPr lang="en-US" sz="16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january, 2019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***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97426310"/>
                  </a:ext>
                </a:extLst>
              </a:tr>
              <a:tr h="703608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PHC-GeoHospitals-Sagarejo</a:t>
                      </a:r>
                      <a:endParaRPr lang="en-US" sz="16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january, 2019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***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670347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3743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main </a:t>
            </a:r>
            <a:r>
              <a:rPr lang="en-US" b="1" dirty="0"/>
              <a:t>reasons of declined inclusion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1. </a:t>
            </a:r>
            <a:r>
              <a:rPr lang="en-US" dirty="0" smtClean="0"/>
              <a:t>the period since launching is </a:t>
            </a:r>
            <a:r>
              <a:rPr lang="en-US" dirty="0"/>
              <a:t>not long</a:t>
            </a:r>
          </a:p>
          <a:p>
            <a:r>
              <a:rPr lang="en-US" dirty="0"/>
              <a:t>2. </a:t>
            </a:r>
            <a:r>
              <a:rPr lang="en-US" dirty="0" smtClean="0"/>
              <a:t>stigma of patients </a:t>
            </a:r>
            <a:r>
              <a:rPr lang="en-US" dirty="0"/>
              <a:t>(they more trust </a:t>
            </a:r>
            <a:r>
              <a:rPr lang="en-US" dirty="0" smtClean="0"/>
              <a:t>the </a:t>
            </a:r>
            <a:r>
              <a:rPr lang="en-US" dirty="0"/>
              <a:t>special clinic and well-known specialists)</a:t>
            </a:r>
          </a:p>
          <a:p>
            <a:r>
              <a:rPr lang="en-US" dirty="0"/>
              <a:t>3. patients inclusion criteria </a:t>
            </a:r>
            <a:r>
              <a:rPr lang="en-US" dirty="0" smtClean="0"/>
              <a:t>(depends </a:t>
            </a:r>
            <a:r>
              <a:rPr lang="en-US" dirty="0"/>
              <a:t>on FIB4 score, i.e. FIB4 should be &lt;1,45)</a:t>
            </a:r>
          </a:p>
          <a:p>
            <a:r>
              <a:rPr lang="en-US" dirty="0"/>
              <a:t>4. lack of awareness </a:t>
            </a:r>
            <a:r>
              <a:rPr lang="en-US" dirty="0" smtClean="0"/>
              <a:t>(of both patients and personnel)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2705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</TotalTime>
  <Words>666</Words>
  <Application>Microsoft Office PowerPoint</Application>
  <PresentationFormat>Widescreen</PresentationFormat>
  <Paragraphs>244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Sylfaen</vt:lpstr>
      <vt:lpstr>Office Theme</vt:lpstr>
      <vt:lpstr>HCV program progress – decentralization of care and utilization of geneXpert capacity </vt:lpstr>
      <vt:lpstr>Care Cascade - PHC</vt:lpstr>
      <vt:lpstr>Care cascade by providers</vt:lpstr>
      <vt:lpstr>PHC providers registration / launch dates</vt:lpstr>
      <vt:lpstr>Care Cascade - HRC</vt:lpstr>
      <vt:lpstr>Care Cascade – by HRC providers</vt:lpstr>
      <vt:lpstr>HRC providers registration / launch dates</vt:lpstr>
      <vt:lpstr>Providers with zero cases</vt:lpstr>
      <vt:lpstr>main reasons of declined inclusion </vt:lpstr>
      <vt:lpstr>committee decisions</vt:lpstr>
      <vt:lpstr>Diagnostic for 12 week treatment monitoring (for special clinics)</vt:lpstr>
      <vt:lpstr>Proposed sites for integration</vt:lpstr>
      <vt:lpstr>Integration of HCV diagnostics has started </vt:lpstr>
      <vt:lpstr>Workflow of HCV testing in LSS/ZDLs</vt:lpstr>
      <vt:lpstr>THANK YOU FOR YOUR ATTENTION!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25</cp:revision>
  <dcterms:created xsi:type="dcterms:W3CDTF">2019-05-02T22:49:32Z</dcterms:created>
  <dcterms:modified xsi:type="dcterms:W3CDTF">2019-05-03T12:01:40Z</dcterms:modified>
</cp:coreProperties>
</file>